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22" autoAdjust="0"/>
  </p:normalViewPr>
  <p:slideViewPr>
    <p:cSldViewPr>
      <p:cViewPr varScale="1">
        <p:scale>
          <a:sx n="65" d="100"/>
          <a:sy n="65" d="100"/>
        </p:scale>
        <p:origin x="1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27792-990E-47FF-8A22-968CF150F439}" type="datetimeFigureOut">
              <a:rPr lang="es-ES" smtClean="0"/>
              <a:pPr/>
              <a:t>01/07/2016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B5C301-D0E1-462D-A0BC-E0D2CA0B338A}" type="slidenum">
              <a:rPr lang="es-ES" smtClean="0"/>
              <a:pPr/>
              <a:t>‹Nº›</a:t>
            </a:fld>
            <a:endParaRPr lang="es-ES"/>
          </a:p>
        </p:txBody>
      </p:sp>
    </p:spTree>
    <p:extLst>
      <p:ext uri="{BB962C8B-B14F-4D97-AF65-F5344CB8AC3E}">
        <p14:creationId xmlns:p14="http://schemas.microsoft.com/office/powerpoint/2010/main" val="18401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dirty="0" smtClean="0"/>
              <a:t>Ambos</a:t>
            </a:r>
            <a:r>
              <a:rPr lang="x-none" baseline="0" dirty="0" smtClean="0"/>
              <a:t> aspectos deben lograr la permanente actualización de los programas de estudio de la asignatura de matemáticas, si es que se pretende evitar su </a:t>
            </a:r>
            <a:r>
              <a:rPr lang="es-ES" sz="1200" b="0" i="0" u="none" strike="noStrike" kern="1200" baseline="0" dirty="0" smtClean="0">
                <a:solidFill>
                  <a:schemeClr val="tx1"/>
                </a:solidFill>
                <a:latin typeface="+mn-lt"/>
                <a:ea typeface="+mn-ea"/>
                <a:cs typeface="+mn-cs"/>
              </a:rPr>
              <a:t>obsolescencia, con respecto a los cambios que el desarrollo tecnológico marca.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2</a:t>
            </a:fld>
            <a:endParaRPr lang="es-ES"/>
          </a:p>
        </p:txBody>
      </p:sp>
    </p:spTree>
    <p:extLst>
      <p:ext uri="{BB962C8B-B14F-4D97-AF65-F5344CB8AC3E}">
        <p14:creationId xmlns:p14="http://schemas.microsoft.com/office/powerpoint/2010/main" val="519489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15</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16</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17</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Competencias a través de su escucha atenta para proporcionar retroalimentaciones precisas y acordes con el modelo pedagógico.</a:t>
            </a:r>
            <a:endParaRPr lang="es-MX"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7</a:t>
            </a:fld>
            <a:endParaRPr lang="es-ES"/>
          </a:p>
        </p:txBody>
      </p:sp>
    </p:spTree>
    <p:extLst>
      <p:ext uri="{BB962C8B-B14F-4D97-AF65-F5344CB8AC3E}">
        <p14:creationId xmlns:p14="http://schemas.microsoft.com/office/powerpoint/2010/main" val="61565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Por lo tanto la inclusión de la tecnología en un aula implica una preparación técnica, matemática y pedagógica respecto a su uso didáctico, por parte del docente.</a:t>
            </a:r>
            <a:br>
              <a:rPr lang="es-MX" dirty="0" smtClean="0"/>
            </a:br>
            <a:endParaRPr lang="es-MX" dirty="0" smtClean="0"/>
          </a:p>
          <a:p>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8</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De ahí que la formación de los profesores en y con herramientas tecnológicas se convierta en uno de los factores claves para su uso y utilización en los sistemas de formación docente.</a:t>
            </a: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9</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De manera similar al lenguaje y a la escritura como instrumentos intelectuales inventados por el hombre para realizar sus propósitos.</a:t>
            </a: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10</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11</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12</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13</a:t>
            </a:fld>
            <a:endParaRPr lang="es-ES"/>
          </a:p>
        </p:txBody>
      </p:sp>
    </p:spTree>
    <p:extLst>
      <p:ext uri="{BB962C8B-B14F-4D97-AF65-F5344CB8AC3E}">
        <p14:creationId xmlns:p14="http://schemas.microsoft.com/office/powerpoint/2010/main" val="412852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80B5C301-D0E1-462D-A0BC-E0D2CA0B338A}" type="slidenum">
              <a:rPr lang="es-ES" smtClean="0"/>
              <a:pPr/>
              <a:t>14</a:t>
            </a:fld>
            <a:endParaRPr lang="es-ES"/>
          </a:p>
        </p:txBody>
      </p:sp>
    </p:spTree>
    <p:extLst>
      <p:ext uri="{BB962C8B-B14F-4D97-AF65-F5344CB8AC3E}">
        <p14:creationId xmlns:p14="http://schemas.microsoft.com/office/powerpoint/2010/main" val="412852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A2ADC2-E64E-4AE1-A722-84B2B017A540}" type="datetimeFigureOut">
              <a:rPr lang="es-MX" smtClean="0"/>
              <a:pPr/>
              <a:t>01/07/2016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A2ADC2-E64E-4AE1-A722-84B2B017A540}" type="datetimeFigureOut">
              <a:rPr lang="es-MX" smtClean="0"/>
              <a:pPr/>
              <a:t>01/07/2016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0C441-5CF2-48B6-A6DB-3FECB798CC5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vcarreno@hotmail.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leu Soul\Desktop\Foro Vision Inclusiva\Presentaciones POwer point\presentaciones-1.png"/>
          <p:cNvPicPr>
            <a:picLocks noChangeAspect="1" noChangeArrowheads="1"/>
          </p:cNvPicPr>
          <p:nvPr/>
        </p:nvPicPr>
        <p:blipFill>
          <a:blip r:embed="rId2" cstate="print"/>
          <a:srcRect t="531" b="2425"/>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179512" y="332656"/>
            <a:ext cx="4750296" cy="2952328"/>
          </a:xfrm>
        </p:spPr>
        <p:txBody>
          <a:bodyPr>
            <a:normAutofit fontScale="90000"/>
          </a:bodyPr>
          <a:lstStyle/>
          <a:p>
            <a:pPr algn="l"/>
            <a:r>
              <a:rPr lang="es-MX" b="1" dirty="0" smtClean="0">
                <a:latin typeface="Soberana Sans" pitchFamily="50" charset="0"/>
              </a:rPr>
              <a:t>Conferencia:</a:t>
            </a:r>
            <a:br>
              <a:rPr lang="es-MX" b="1" dirty="0" smtClean="0">
                <a:latin typeface="Soberana Sans" pitchFamily="50" charset="0"/>
              </a:rPr>
            </a:br>
            <a:r>
              <a:rPr lang="x-none" sz="4000" dirty="0"/>
              <a:t>Innovación tecnológica en la enseñanza de las Matemáticas</a:t>
            </a:r>
            <a:r>
              <a:rPr lang="es-ES" sz="4000" dirty="0"/>
              <a:t/>
            </a:r>
            <a:br>
              <a:rPr lang="es-ES" sz="4000" dirty="0"/>
            </a:br>
            <a:endParaRPr lang="es-MX" sz="4000" b="1" dirty="0">
              <a:latin typeface="Soberana Sans" pitchFamily="50"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lnSpcReduction="10000"/>
          </a:bodyPr>
          <a:lstStyle/>
          <a:p>
            <a:pPr algn="l"/>
            <a:r>
              <a:rPr lang="es-MX" sz="2800" dirty="0"/>
              <a:t>Los recursos computacionales pueden pensarse como herramientas de mediación en los procesos cognitivos porque permiten la construcción de representaciones externas, porque se pueden realizar transformaciones en ellas; es decir, son representaciones ejecutables, sobre las que se puede actuar. </a:t>
            </a:r>
            <a:br>
              <a:rPr lang="es-MX" sz="2800" dirty="0"/>
            </a:br>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928236408"/>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lnSpcReduction="10000"/>
          </a:bodyPr>
          <a:lstStyle/>
          <a:p>
            <a:pPr algn="l"/>
            <a:r>
              <a:rPr lang="es-MX" sz="2800" dirty="0"/>
              <a:t>En las personas los procesos cognitivos transcurren mediante la interacción con los objetos matemáticos por medio de la computadora. Con las computadoras amplificamos nuestras capacidades, ya que podemos resolver problemas que por su complejidad de cálculo, por ejemplo, nos sería imposible resolver sin ellas.</a:t>
            </a:r>
            <a:r>
              <a:rPr lang="es-MX" dirty="0"/>
              <a:t> </a:t>
            </a:r>
            <a:br>
              <a:rPr lang="es-MX" dirty="0"/>
            </a:br>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4032404110"/>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lnSpcReduction="10000"/>
          </a:bodyPr>
          <a:lstStyle/>
          <a:p>
            <a:pPr algn="l"/>
            <a:r>
              <a:rPr lang="es-MX" sz="2800" dirty="0"/>
              <a:t>En las personas los procesos cognitivos transcurren mediante la interacción con los objetos matemáticos por medio de la computadora. Con las computadoras amplificamos nuestras capacidades, ya que podemos resolver problemas que por su complejidad de cálculo, por ejemplo, nos sería imposible resolver sin ellas.</a:t>
            </a:r>
            <a:r>
              <a:rPr lang="es-MX" dirty="0"/>
              <a:t> </a:t>
            </a:r>
            <a:br>
              <a:rPr lang="es-MX" dirty="0"/>
            </a:br>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318484182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fontScale="92500" lnSpcReduction="20000"/>
          </a:bodyPr>
          <a:lstStyle/>
          <a:p>
            <a:pPr algn="l"/>
            <a:r>
              <a:rPr lang="es-MX" sz="2800" dirty="0"/>
              <a:t>En tanto esto no se logre, la tecnología no será interiorizada como un recurso en nuestros procesos de pensamiento. El uso de la tecnología puede llegar a ser una poderosa herramienta para que los estudiantes logren crear diferentes representaciones de ciertas tareas y sirve como un medio para que formulen sus propias preguntas o problemas, lo que constituye un importante aspecto en el aprendizaje de las matemáticas. </a:t>
            </a:r>
          </a:p>
          <a:p>
            <a:pPr algn="l"/>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628056065"/>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fontScale="77500" lnSpcReduction="20000"/>
          </a:bodyPr>
          <a:lstStyle/>
          <a:p>
            <a:pPr algn="l"/>
            <a:r>
              <a:rPr lang="es-MX" sz="2800" dirty="0"/>
              <a:t>Promueve el gusto por las matemáticas porque para los alumnos el uso de la computadora y de los celulares inteligentes, por ejemplo, es atractivo y familiar.</a:t>
            </a:r>
          </a:p>
          <a:p>
            <a:pPr algn="l"/>
            <a:r>
              <a:rPr lang="es-MX" sz="2800" dirty="0"/>
              <a:t>Del valor de los juegos para despertar el interés de los estudiantes se ha expresado muy certeramente Martin Gardner, el gran experto de nuestro tiempo en la presentación lúcida, interesante y profunda de multitud de juegos por muchos años en sus columnas de la revista americana </a:t>
            </a:r>
            <a:r>
              <a:rPr lang="es-MX" sz="2800" dirty="0" err="1"/>
              <a:t>Scientific</a:t>
            </a:r>
            <a:r>
              <a:rPr lang="es-MX" sz="2800" dirty="0"/>
              <a:t> American:</a:t>
            </a:r>
            <a:br>
              <a:rPr lang="es-MX" sz="2800" dirty="0"/>
            </a:br>
            <a:r>
              <a:rPr lang="es-MX" sz="2800" dirty="0"/>
              <a:t/>
            </a:r>
            <a:br>
              <a:rPr lang="es-MX" sz="2800" dirty="0"/>
            </a:br>
            <a:endParaRPr lang="es-MX" sz="2800" dirty="0"/>
          </a:p>
          <a:p>
            <a:pPr algn="l"/>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342128537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fontScale="92500" lnSpcReduction="20000"/>
          </a:bodyPr>
          <a:lstStyle/>
          <a:p>
            <a:pPr algn="l"/>
            <a:r>
              <a:rPr lang="es-MX" sz="2800" dirty="0"/>
              <a:t>"Con seguridad el mejor camino para despertar a un estudiante consiste en ofrecerle un intrigante juego, </a:t>
            </a:r>
            <a:r>
              <a:rPr lang="es-MX" sz="2800" dirty="0" err="1"/>
              <a:t>puzzle</a:t>
            </a:r>
            <a:r>
              <a:rPr lang="es-MX" sz="2800" dirty="0"/>
              <a:t>, truco de mata, chiste, paradoja, pareado de naturaleza matemática o cualquiera de entre una veintena de cosas que los profesores aburridos tienden a evitar porque parecen frívolas"</a:t>
            </a:r>
            <a:br>
              <a:rPr lang="es-MX" sz="2800" dirty="0"/>
            </a:br>
            <a:r>
              <a:rPr lang="es-MX" sz="2800" dirty="0"/>
              <a:t>(Carnaval Matemático, Prólogo).</a:t>
            </a:r>
          </a:p>
          <a:p>
            <a:pPr algn="l"/>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2843283980"/>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fontScale="92500" lnSpcReduction="10000"/>
          </a:bodyPr>
          <a:lstStyle/>
          <a:p>
            <a:pPr algn="l"/>
            <a:r>
              <a:rPr lang="es-MX" sz="2800" dirty="0"/>
              <a:t>Introducir herramientas tecnológicas significa incrementar las formas de representación de los conceptos matemáticos, manejar dinámicamente múltiples registros de representación dentro de esquemas interactivos, difíciles de lograr con los medios tradicionales, como el lápiz y el papel, ya que se pueden manipular directamente tales objetos y explorarlos.</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956888528"/>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680520"/>
          </a:xfrm>
        </p:spPr>
        <p:txBody>
          <a:bodyPr>
            <a:normAutofit/>
          </a:bodyPr>
          <a:lstStyle/>
          <a:p>
            <a:endParaRPr lang="es-MX" sz="2800" dirty="0" smtClean="0"/>
          </a:p>
          <a:p>
            <a:endParaRPr lang="es-MX" sz="2800" dirty="0"/>
          </a:p>
          <a:p>
            <a:r>
              <a:rPr lang="es-MX" sz="2800" dirty="0" smtClean="0"/>
              <a:t>Verónica </a:t>
            </a:r>
            <a:r>
              <a:rPr lang="es-MX" sz="2800" dirty="0"/>
              <a:t>Carreño González</a:t>
            </a:r>
          </a:p>
          <a:p>
            <a:r>
              <a:rPr lang="es-MX" sz="2800" dirty="0" smtClean="0">
                <a:hlinkClick r:id="rId3"/>
              </a:rPr>
              <a:t>vcarreno@hotmail.com</a:t>
            </a:r>
            <a:endParaRPr lang="es-MX" sz="2800" dirty="0" smtClean="0"/>
          </a:p>
          <a:p>
            <a:endParaRPr lang="es-MX" sz="2800" dirty="0"/>
          </a:p>
          <a:p>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4" cstate="print"/>
          <a:srcRect/>
          <a:stretch>
            <a:fillRect/>
          </a:stretch>
        </p:blipFill>
        <p:spPr bwMode="auto">
          <a:xfrm>
            <a:off x="7234798" y="0"/>
            <a:ext cx="1909202" cy="6858000"/>
          </a:xfrm>
          <a:prstGeom prst="rect">
            <a:avLst/>
          </a:prstGeom>
          <a:noFill/>
        </p:spPr>
      </p:pic>
      <p:pic>
        <p:nvPicPr>
          <p:cNvPr id="4" name="3 Imagen"/>
          <p:cNvPicPr/>
          <p:nvPr/>
        </p:nvPicPr>
        <p:blipFill>
          <a:blip r:embed="rId5" cstate="print"/>
          <a:srcRect t="2547" r="2759" b="3236"/>
          <a:stretch>
            <a:fillRect/>
          </a:stretch>
        </p:blipFill>
        <p:spPr bwMode="auto">
          <a:xfrm>
            <a:off x="1763688" y="3573016"/>
            <a:ext cx="4104456" cy="1872208"/>
          </a:xfrm>
          <a:prstGeom prst="rect">
            <a:avLst/>
          </a:prstGeom>
          <a:noFill/>
          <a:ln w="9525">
            <a:noFill/>
            <a:miter lim="800000"/>
            <a:headEnd/>
            <a:tailEnd/>
          </a:ln>
        </p:spPr>
      </p:pic>
    </p:spTree>
    <p:extLst>
      <p:ext uri="{BB962C8B-B14F-4D97-AF65-F5344CB8AC3E}">
        <p14:creationId xmlns:p14="http://schemas.microsoft.com/office/powerpoint/2010/main" val="16348255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079" y="620688"/>
            <a:ext cx="6373169" cy="1470025"/>
          </a:xfrm>
        </p:spPr>
        <p:txBody>
          <a:bodyPr>
            <a:noAutofit/>
          </a:bodyPr>
          <a:lstStyle/>
          <a:p>
            <a:pPr algn="l"/>
            <a:r>
              <a:rPr lang="es-MX" sz="2800" b="1" cap="all" dirty="0">
                <a:latin typeface="Soberana Sans" pitchFamily="50" charset="0"/>
              </a:rPr>
              <a:t>Influencia de la Tecnología en la enseñanza de las Matemáticas</a:t>
            </a:r>
            <a:endParaRPr lang="es-MX" sz="2800" b="1" dirty="0">
              <a:latin typeface="Soberana Sans" pitchFamily="50" charset="0"/>
            </a:endParaRPr>
          </a:p>
        </p:txBody>
      </p:sp>
      <p:sp>
        <p:nvSpPr>
          <p:cNvPr id="3" name="2 Subtítulo"/>
          <p:cNvSpPr>
            <a:spLocks noGrp="1"/>
          </p:cNvSpPr>
          <p:nvPr>
            <p:ph type="subTitle" idx="1"/>
          </p:nvPr>
        </p:nvSpPr>
        <p:spPr>
          <a:xfrm>
            <a:off x="395536" y="2204864"/>
            <a:ext cx="6400800" cy="4032448"/>
          </a:xfrm>
        </p:spPr>
        <p:txBody>
          <a:bodyPr>
            <a:normAutofit fontScale="92500" lnSpcReduction="10000"/>
          </a:bodyPr>
          <a:lstStyle/>
          <a:p>
            <a:pPr marL="514350" indent="-514350" algn="l">
              <a:buFont typeface="+mj-lt"/>
              <a:buAutoNum type="arabicPeriod"/>
            </a:pPr>
            <a:r>
              <a:rPr lang="es-MX" dirty="0"/>
              <a:t>Dada la posibilidad de procesar grandes cantidades de datos, la tecnología ha influido en la definición de los programas de la asignatura de matemáticas.</a:t>
            </a:r>
          </a:p>
          <a:p>
            <a:pPr marL="514350" indent="-514350" algn="l">
              <a:buFont typeface="+mj-lt"/>
              <a:buAutoNum type="arabicPeriod"/>
            </a:pPr>
            <a:r>
              <a:rPr lang="es-MX" dirty="0"/>
              <a:t>Por sus características, las computadoras se han convertido en un recurso para potenciar el aprendizaje.</a:t>
            </a:r>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31079" y="620688"/>
            <a:ext cx="6373169" cy="1470025"/>
          </a:xfrm>
        </p:spPr>
        <p:txBody>
          <a:bodyPr>
            <a:noAutofit/>
          </a:bodyPr>
          <a:lstStyle/>
          <a:p>
            <a:pPr algn="l"/>
            <a:r>
              <a:rPr lang="es-MX" sz="2800" b="1" cap="all" dirty="0">
                <a:latin typeface="Soberana Sans" pitchFamily="50" charset="0"/>
              </a:rPr>
              <a:t>Importancia del uso de tecnología digital en la enseñanza de las matemáticas</a:t>
            </a:r>
            <a:endParaRPr lang="es-MX" sz="2800" b="1" dirty="0">
              <a:latin typeface="Soberana Sans" pitchFamily="50" charset="0"/>
            </a:endParaRPr>
          </a:p>
        </p:txBody>
      </p:sp>
      <p:sp>
        <p:nvSpPr>
          <p:cNvPr id="3" name="2 Subtítulo"/>
          <p:cNvSpPr>
            <a:spLocks noGrp="1"/>
          </p:cNvSpPr>
          <p:nvPr>
            <p:ph type="subTitle" idx="1"/>
          </p:nvPr>
        </p:nvSpPr>
        <p:spPr>
          <a:xfrm>
            <a:off x="395536" y="2204864"/>
            <a:ext cx="6400800" cy="4032448"/>
          </a:xfrm>
        </p:spPr>
        <p:txBody>
          <a:bodyPr>
            <a:normAutofit lnSpcReduction="10000"/>
          </a:bodyPr>
          <a:lstStyle/>
          <a:p>
            <a:pPr algn="l"/>
            <a:r>
              <a:rPr lang="es-MX" sz="2800" dirty="0"/>
              <a:t>Los Estándares del NCTM*  mencionan que la tecnología es esencial en la enseñanza y el aprendizaje de las matemáticas, ya que modifica la manera de enseñarlas y facilita el aprendizaje de los estudiantes, pues promueven la interdisciplinariedad y posibilitan el aprendizaje en ambientes </a:t>
            </a:r>
            <a:r>
              <a:rPr lang="es-MX" sz="2800" dirty="0" smtClean="0"/>
              <a:t>cooperativos.</a:t>
            </a:r>
          </a:p>
          <a:p>
            <a:pPr algn="l"/>
            <a:r>
              <a:rPr lang="es-ES" sz="2000" i="1" dirty="0"/>
              <a:t>*NCTM son las siglas en inglés del </a:t>
            </a:r>
            <a:r>
              <a:rPr lang="es-ES" sz="2000" i="1" dirty="0" err="1"/>
              <a:t>National</a:t>
            </a:r>
            <a:r>
              <a:rPr lang="es-ES" sz="2000" i="1" dirty="0"/>
              <a:t> Council of </a:t>
            </a:r>
            <a:r>
              <a:rPr lang="es-ES" sz="2000" i="1" dirty="0" err="1"/>
              <a:t>Teachers</a:t>
            </a:r>
            <a:r>
              <a:rPr lang="es-ES" sz="2000" i="1" dirty="0"/>
              <a:t> of </a:t>
            </a:r>
            <a:r>
              <a:rPr lang="es-ES" sz="2000" i="1" dirty="0" err="1"/>
              <a:t>Mathematics</a:t>
            </a:r>
            <a:r>
              <a:rPr lang="es-ES" sz="2000" i="1" dirty="0"/>
              <a:t> de los EE.UU.</a:t>
            </a:r>
          </a:p>
          <a:p>
            <a:pPr algn="l"/>
            <a:endParaRPr lang="es-MX" sz="2000" dirty="0"/>
          </a:p>
        </p:txBody>
      </p:sp>
      <p:pic>
        <p:nvPicPr>
          <p:cNvPr id="3074"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146780807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lnSpcReduction="10000"/>
          </a:bodyPr>
          <a:lstStyle/>
          <a:p>
            <a:pPr algn="l"/>
            <a:r>
              <a:rPr lang="es-MX" sz="2800" dirty="0"/>
              <a:t>Por su parte, la OCDE (Organización para la Cooperación y Desarrollo Económico) plantea que las herramientas tecnológicas juegan al menos dos roles fundamentales con relación al proceso de aprendizaje:</a:t>
            </a:r>
          </a:p>
          <a:p>
            <a:pPr marL="514350" indent="-514350" algn="l">
              <a:buFont typeface="+mj-lt"/>
              <a:buAutoNum type="arabicPeriod"/>
            </a:pPr>
            <a:r>
              <a:rPr lang="es-MX" sz="2800" dirty="0"/>
              <a:t>Enriquecen los contenidos y recursos del currículum.</a:t>
            </a:r>
          </a:p>
          <a:p>
            <a:pPr marL="514350" indent="-514350" algn="l">
              <a:buFont typeface="+mj-lt"/>
              <a:buAutoNum type="arabicPeriod"/>
            </a:pPr>
            <a:r>
              <a:rPr lang="es-MX" sz="2800" dirty="0"/>
              <a:t>Favorecen el desarrollo de alumnos autónomos</a:t>
            </a:r>
          </a:p>
        </p:txBody>
      </p:sp>
      <p:pic>
        <p:nvPicPr>
          <p:cNvPr id="3074"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2296636302"/>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a:bodyPr>
          <a:lstStyle/>
          <a:p>
            <a:pPr algn="l"/>
            <a:r>
              <a:rPr lang="es-MX" sz="2800" dirty="0"/>
              <a:t>No obstante las aseveraciones anteriores existen evidencias acerca de que las herramientas tecnológicas  solamente se añaden al currículum sin considerar un modelo pedagógico. Por eso es imperioso plantear la incorporación de las tecnologías a la enseñanza con base en una perspectiva pedagógica</a:t>
            </a:r>
            <a:r>
              <a:rPr lang="es-MX" sz="2800" dirty="0" smtClean="0"/>
              <a:t>.</a:t>
            </a: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3593077003"/>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a:bodyPr>
          <a:lstStyle/>
          <a:p>
            <a:pPr algn="l"/>
            <a:r>
              <a:rPr lang="es-MX" sz="2800" dirty="0"/>
              <a:t>Aunado a lo anterior, es indispensable plantearse:</a:t>
            </a:r>
          </a:p>
          <a:p>
            <a:pPr marL="514350" indent="-514350" algn="l">
              <a:buFont typeface="+mj-lt"/>
              <a:buAutoNum type="arabicPeriod"/>
            </a:pPr>
            <a:r>
              <a:rPr lang="es-MX" sz="2800" dirty="0"/>
              <a:t>¿Cómo incorporar las herramientas tecnológicas en la enseñanza de las matemáticas?</a:t>
            </a:r>
          </a:p>
          <a:p>
            <a:pPr marL="514350" indent="-514350" algn="l">
              <a:buFont typeface="+mj-lt"/>
              <a:buAutoNum type="arabicPeriod"/>
            </a:pPr>
            <a:r>
              <a:rPr lang="es-MX" sz="2800" dirty="0"/>
              <a:t>¿Cuál es el papel del profesor en la inclusión de la tecnología en el aula?</a:t>
            </a:r>
          </a:p>
        </p:txBody>
      </p:sp>
      <p:pic>
        <p:nvPicPr>
          <p:cNvPr id="3074"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2663574978"/>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a:bodyPr>
          <a:lstStyle/>
          <a:p>
            <a:pPr algn="l"/>
            <a:r>
              <a:rPr lang="es-MX" sz="2800" dirty="0"/>
              <a:t>Esto implica a los docentes: </a:t>
            </a:r>
            <a:endParaRPr lang="es-MX" sz="2800" dirty="0" smtClean="0"/>
          </a:p>
          <a:p>
            <a:pPr algn="l"/>
            <a:endParaRPr lang="es-MX" sz="2800" dirty="0"/>
          </a:p>
          <a:p>
            <a:pPr marL="457200" indent="-457200" algn="l">
              <a:buFont typeface="Wingdings" panose="05000000000000000000" pitchFamily="2" charset="2"/>
              <a:buChar char="ü"/>
            </a:pPr>
            <a:r>
              <a:rPr lang="es-MX" sz="2800" dirty="0"/>
              <a:t>Responsabilidad y compromiso amplio</a:t>
            </a:r>
          </a:p>
          <a:p>
            <a:pPr marL="457200" indent="-457200" algn="l">
              <a:buFont typeface="Wingdings" panose="05000000000000000000" pitchFamily="2" charset="2"/>
              <a:buChar char="ü"/>
            </a:pPr>
            <a:r>
              <a:rPr lang="es-MX" sz="2800" dirty="0"/>
              <a:t>Desarrollo de competencias no sólo tecnológicas, sino también aquellas que les conduzcan a aprender de sus alumnos. </a:t>
            </a:r>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588504796"/>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a:bodyPr>
          <a:lstStyle/>
          <a:p>
            <a:pPr algn="l"/>
            <a:r>
              <a:rPr lang="es-MX" sz="2800" dirty="0"/>
              <a:t>Tenemos entonces que la inclusión de las herramientas tecnológicas en el aula, aún cuando sí modifiquen el ambiente, no necesariamente significa innovar ni tampoco garantiza la adquisición y construcción de conocimientos matemáticos.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138491049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1052736"/>
            <a:ext cx="6400800" cy="4032448"/>
          </a:xfrm>
        </p:spPr>
        <p:txBody>
          <a:bodyPr>
            <a:normAutofit/>
          </a:bodyPr>
          <a:lstStyle/>
          <a:p>
            <a:pPr algn="l"/>
            <a:r>
              <a:rPr lang="es-MX" sz="2800" dirty="0"/>
              <a:t>Por lo tanto, el uso pedagógico de las herramientas tecnológicas en la enseñanza de las matemáticas es compleja, ya que la tecnología en sí misma no supone un fin, sino que su validez educativa radica en el uso que los agentes educativos o las comunidades educativas hagan de ella. </a:t>
            </a:r>
            <a:br>
              <a:rPr lang="es-MX" sz="2800" dirty="0"/>
            </a:br>
            <a:r>
              <a:rPr lang="es-MX" sz="2800" dirty="0"/>
              <a:t/>
            </a:r>
            <a:br>
              <a:rPr lang="es-MX" sz="2800" dirty="0"/>
            </a:br>
            <a:endParaRPr lang="es-MX" sz="2800" dirty="0"/>
          </a:p>
        </p:txBody>
      </p:sp>
      <p:pic>
        <p:nvPicPr>
          <p:cNvPr id="3074"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1968368851"/>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930</Words>
  <Application>Microsoft Office PowerPoint</Application>
  <PresentationFormat>Presentación en pantalla (4:3)</PresentationFormat>
  <Paragraphs>52</Paragraphs>
  <Slides>17</Slides>
  <Notes>12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Soberana Sans</vt:lpstr>
      <vt:lpstr>Wingdings</vt:lpstr>
      <vt:lpstr>Tema de Office</vt:lpstr>
      <vt:lpstr>Conferencia: Innovación tecnológica en la enseñanza de las Matemáticas </vt:lpstr>
      <vt:lpstr>Influencia de la Tecnología en la enseñanza de las Matemáticas</vt:lpstr>
      <vt:lpstr>Importancia del uso de tecnología digital en la enseñanza de las matemáticas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Bleu Soul</dc:creator>
  <cp:lastModifiedBy>Programas Federales</cp:lastModifiedBy>
  <cp:revision>16</cp:revision>
  <dcterms:created xsi:type="dcterms:W3CDTF">2016-06-10T00:34:59Z</dcterms:created>
  <dcterms:modified xsi:type="dcterms:W3CDTF">2016-07-01T20:35:19Z</dcterms:modified>
</cp:coreProperties>
</file>